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  <a:latin typeface="Calibri"/>
              </a:defRPr>
            </a:pPr>
            <a:r>
              <a:t>SEED ROUND INVESTMENT PRESENTATION  |  CONFIDENTIAL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LATTICEFORGE: GENERATIVE METAMATERIAL &amp; TPMS CAD ENGINE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Replacing $35,000/yr Manual Implicit CAD Seats &amp; Molded Foam with 4-Second Quality-Diversity (CMA-ME) Triply Periodic Minimal Surface Lattices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0141F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$1.5M Seed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$8.5M Post-Money SAFE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18-Month Runway to $1.8M ARR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3.8 Secs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2,500 CMA-ME Evaluations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Via pyribs + Analytical Mechanics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44% Lighter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Peak Energy Absorption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Graded Gyroid / Schwarz / Diamond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91.0%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Blended Gross Margin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$49/$99 Export + $199/mo Pro PLG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38BDF8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Inverse Metamaterial Design in the Browser: Engineers input target Payload Mass, Drop Height, and Maximum Fragility G-Force—and LatticeForge evolves 3 Pareto-optimal 3D-printable lattices in under 4 seconds.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Eliminates the $35,000/yr nTop / Ansys Bottleneck: No PhD in implicit math or weeks of manual node-graph wiring required. Instant watertight STL/3MF export with an ASTM D1596 Analytical Impact Certificate.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High-Velocity PLG + Enterprise Business Model: $49/$99 Pay-Per-Export self-serve wedge converting seamlessly into $199/mo Pro teams and $999/mo 3D Print Bureau white-label APIs.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lf_cmame_heat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776" y="2706624"/>
            <a:ext cx="5303520" cy="271163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17920" y="5943599"/>
            <a:ext cx="52852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 i="1">
                <a:solidFill>
                  <a:srgbClr val="94A3B8"/>
                </a:solidFill>
              </a:defRPr>
            </a:pPr>
            <a:r>
              <a:t>Figure 1: LatticeForge pyribs CMA-ME Quality-Diversity illumination archive (2,500 evaluations).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LATTICEFORGE  |  Institutional Seed Data Room  |  Confidential  —  Slide 1 of 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  <a:latin typeface="Calibri"/>
              </a:defRPr>
            </a:pPr>
            <a:r>
              <a:t>01  |  THE STRUCTURAL INDUSTRY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PROTECTIVE PACKAGING &amp; ADDITIVE METAMATERIALS ARE BROKEN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Hardware OEMs Are Trapped Between Toxic Molded Foam and $35,000/yr Expert-Only CAD Software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0141F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$25k–$80k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Foam Mold Tooling Cost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8–14 Weeks Lead Time per SKU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$35,000/yr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Legacy Implicit CAD Cost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nTop / Ansys Steep Learning Curve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42% Spike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EPS Foam Bottoming-Out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Fails Under Multi-Impact Loads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95%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Engineers Locked Out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Resort to Uncalibrated Slicer Infill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38BDF8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The Molded Foam Bottleneck: Custom EPS/EPE/PU foam inserts require $25k+ hard tooling, 12-week lead times, bulky warehouse volume, and fail catastrophically on repeat impacts.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The $35,000/yr Software Wall: Industrial elastomeric 3D printing (TPU, EPU, Silicone, PA12) can replace foam today—but legacy lattice software (nTop, Ansys) costs $35k+/yr and requires a computational geometry specialist.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The Slicer Infill Fallacy: Standard 3D printer slicers (Bambu, Cura) generate purely geometric infill with zero physics calibration—resulting in cushions that are either rock-hard (breaking the payload) or bottom out instantly.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lf_gyroid_mechanic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776" y="2706624"/>
            <a:ext cx="5303520" cy="30264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17920" y="5943599"/>
            <a:ext cx="52852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 i="1">
                <a:solidFill>
                  <a:srgbClr val="94A3B8"/>
                </a:solidFill>
              </a:defRPr>
            </a:pPr>
            <a:r>
              <a:t>Figure 2: Implicit TPMS Gyroid shell vs. conventional EPS foam stress-strain plateau response.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LATTICEFORGE  |  Institutional Seed Data Room  |  Confidential  —  Slide 2 of 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  <a:latin typeface="Calibri"/>
              </a:defRPr>
            </a:pPr>
            <a:r>
              <a:t>02  |  THE LATTICEFORGE 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FROM IMPACT SPECIFICATION TO WATERTIGHT 3MF IN 4 SECONDS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Automated Inverse Design Delivering Top-3 Pareto-Optimal Metamaterial Cushions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0141F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4 Inputs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Spec-Driven Workflow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Mass, Drop Height, Max G, Envelope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2,500+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Designs Evaluated Live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Quality-Diversity Archive Search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Top 3 Elites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Auto-Selected Optima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Lightest, Max SEA, High-Safety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100%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Watertight Manifold Mesh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Dual Marching Cubes STL / 3MF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38BDF8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Step 1 — Enter Physical Impact Requirements: User inputs payload mass (e.g., 2.4 kg avionics box), drop height (1.5 m), fragility limit (35 G max), cushion thickness, and printer elastomer (e.g., TPU 88A).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Step 2 — 4-Second CMA-ME Illumination: LatticeForge evaluates 2,500 graded TPMS lattice configurations across relative density and spatial grading anisotropy using Gibson-Ashby cellular mechanics.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Step 3 — Inspect &amp; Export 3 Pareto Elites: User compares stress-strain plateau curves in 3D WebGL and downloads the watertight STL/3MF plus a signed Analytical Impact Certificate for $49 or via $199/mo Pro.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lf_architecture_diagr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776" y="2706624"/>
            <a:ext cx="5303520" cy="207058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17920" y="5943599"/>
            <a:ext cx="52852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 i="1">
                <a:solidFill>
                  <a:srgbClr val="94A3B8"/>
                </a:solidFill>
              </a:defRPr>
            </a:pPr>
            <a:r>
              <a:t>Figure 3: End-to-end generative metamaterial synthesis and meshing pipeline (&lt;4s).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LATTICEFORGE  |  Institutional Seed Data Room  |  Confidential  —  Slide 3 of 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  <a:latin typeface="Calibri"/>
              </a:defRPr>
            </a:pPr>
            <a:r>
              <a:t>03  |  PROPRIETARY SCIENTIFIC MOAT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PYRIBS CMA-ME QUALITY-DIVERSITY + IMPLICIT TPMS MECHANICS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Combining Evolutionary Illumination With Exact Triply Periodic Minimal Surface Level-Sets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0141F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O(1) Eval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Gibson-Ashby Surrogate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10,000x Faster Than Voxel FEA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Zero Stress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Mean Curvature H = 0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TPMS Eliminates Strut Failure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Graded t(z)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Functional Anisotropy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Progressive Multi-Stage Cushioning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pyribs BSD-3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Clean Commercial IP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Proprietary Inverse Mechanics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38BDF8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Pillar 1 — Implicit TPMS Level-Set Mathematics: Lattices are defined by continuous trigonometric fields (Gyroid: sin(x)cos(y) + sin(y)cos(z) + sin(z)cos(x) = t(x,y,z)). Zero nodal strut intersections means 2.4x higher fatigue life.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Pillar 2 — Gibson-Ashby Dynamic Cellular Mechanics: Analytical constitutive equations model elastic buckling, plateau stress sigma_pl = C * sigma_ys * (rho*)^1.5, and densification strain epsilon_D = 1 - alpha_D * rho* in microseconds.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Pillar 3 — Covariance Matrix Adaptation MAP-Elites (CMA-ME via pyribs): Instead of collapsing to a single local optimum, CMA-ME illuminates the entire 2D behavior archive (Mass Fraction vs. Grading Anisotropy) to guarantee diverse engineering trade-offs.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lf_cmame_heat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776" y="2706624"/>
            <a:ext cx="5303520" cy="271163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17920" y="5943599"/>
            <a:ext cx="52852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 i="1">
                <a:solidFill>
                  <a:srgbClr val="94A3B8"/>
                </a:solidFill>
              </a:defRPr>
            </a:pPr>
            <a:r>
              <a:t>Figure 4: CMA-ME archive illuminating Specific Energy Absorption (SEA) across density &amp; grading.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LATTICEFORGE  |  Institutional Seed Data Room  |  Confidential  —  Slide 4 of 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  <a:latin typeface="Calibri"/>
              </a:defRPr>
            </a:pPr>
            <a:r>
              <a:t>04  |  PRODUCT EXPERIENCE &amp; MULTI-VERTICAL USE CASES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ONE ENGINE POWERING PACKAGING, HELMETS, ORTHOTICS &amp; DRONES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Browser-Native 3D WebGL Workspace + Automated Analytical Certification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0141F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4 Verticals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High-Margin Markets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Packaging, PPE, Medical, UAVs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18 Materials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Pre-Calibrated Library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NinjaTek, Formlabs, Carbon, HP, EOS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STL / 3MF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Direct Slicer Integration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Bambu, Prusa, EOS, HP MJF, Carbon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ASTM D1596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Impact Report PDF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Auto-Generated For Design Reviews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38BDF8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Rugged Defense &amp; Avionics Packaging: Replace custom-molded foam inserts for optics, Li-Ion battery modules, and sensors with 3D-printed TPU gyroid liners in 2 hours instead of 12 weeks.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Sports &amp; Ballistic Helmet Liners: Multi-impact functionally graded Diamond/Gyroid liners that absorb both low-speed rotational impacts and high-energy collisions.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Medical Orthotics &amp; Prosthetic Liners: Zone-graded Shore hardness insoles (soft heel strike, rigid arch support) exported directly to Formlabs/Carbon/HP 3D printers.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UAV &amp; Robotics Impact Dampers: Ultra-lightweight landing gear and payload isolators achieving 44% mass savings over conventional elastomers.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859536"/>
          </a:xfrm>
          <a:prstGeom prst="roundRect">
            <a:avLst/>
          </a:prstGeom>
          <a:solidFill>
            <a:srgbClr val="10141F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27064" y="265176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1. RUGGED AVIONICS &amp; OPTICS PACKAGING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Zero tooling cost; tuned exactly to payload mass &amp; G-fragility limit; impervious to moisture &amp; oils.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80760" y="353872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27064" y="361188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2. MULTI-IMPACT HELMET &amp; PPE LINERS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Graded density t(z) absorbs progressive impact energy without bottoming out like expanded polystyrene.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80760" y="449884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27064" y="457200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3. CUSTOM MEDICAL ORTHOTICS &amp; INSOLES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Patient-weight calibrated TPMS lattices offering breathable, washable, zone-specific compliance.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80760" y="545896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27064" y="553212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4. AEROSPACE, UAV &amp; ROBOTICS DAMPERS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Isotropic or tailored anisotropic vibration &amp; crash energy absorbers with 44% weight reduction.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LATTICEFORGE  |  Institutional Seed Data Room  |  Confidential  —  Slide 5 of 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  <a:latin typeface="Calibri"/>
              </a:defRPr>
            </a:pPr>
            <a:r>
              <a:t>05  |  MARKET OPPORTUNITY (TAM / SAM / SOM)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DISRUPTING A $6.2B ADDITIVE METAMATERIAL &amp; PACKAGING MARKET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Democratizing Computational Lattice Engineering for 450,000+ Additive &amp; Packaging Engineers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0141F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$6.2B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Global TAM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Generative CAD + Custom Cushioning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$1.95B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Serviceable Market (SAM)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Additive Engineering &amp; Print Bureaus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$185M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5-Year Target SOM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PLG Engineers + 1,200 Print Bureaus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$33.8M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LatticeForge Y5 ARR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11,800 Active Pro &amp; Export Teams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38BDF8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Total Addressable Market ($6.2B): Global intersection of generative/implicit CAD software ($1.8B) and low-to-medium volume custom protective cushioning, orthotics, and impact liner design ($4.4B).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Serviceable Addressable Market ($1.95B): 450,000 mechanical, packaging, biomedical, and additive manufacturing engineers + 4,500 commercial 3D print service bureaus in NA, EU, and APAC.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Serviceable Obtainable Market ($185M): High-velocity hardware startups, defense contractors, footwear/helmet R&amp;D labs, and MJF/SLS/DLP print bureaus adopting browser-based lattice automation.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Macro Catalyst: High-speed elastomeric 3D printers (Bambu Lab, HP MJF TPU, Formlabs Silicone/Elastic, Carbon EPU) have grown 4x faster than the software needed to design for them.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859536"/>
          </a:xfrm>
          <a:prstGeom prst="roundRect">
            <a:avLst/>
          </a:prstGeom>
          <a:solidFill>
            <a:srgbClr val="10141F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27064" y="265176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TAM — $6.20 BILLION / YR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Global generative CAD software + custom protective packaging, orthotic &amp; impact liner engineering.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80760" y="353872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27064" y="361188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SAM — $1.95 BILLION / YR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450,000 additive/packaging engineers &amp; 4,500 commercial 3D print bureaus across NA, EU &amp; APAC.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80760" y="449884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27064" y="457200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BEACHHEAD SOM — $185 MILLION / YR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Hardware R&amp;D teams, defense packaging engineers, orthotic labs &amp; MJF/SLS bureaus seeking instant TPMS CAD.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80760" y="545896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27064" y="553212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YEAR 5 PLAN — $33.8M ARR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11,800 active Pro/Bureau accounts + 25,000+ annual Pay-Per-Export packs at 91.0% gross margin.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LATTICEFORGE  |  Institutional Seed Data Room  |  Confidential  —  Slide 6 of 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  <a:latin typeface="Calibri"/>
              </a:defRPr>
            </a:pPr>
            <a:r>
              <a:t>06  |  HYBRID PLG BUSINESS MODEL &amp; UNIT ECONOMICS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FRICTIONLESS $49/$99 PAY-PER-EXPORT WEDGE + $199/MO PRO SaaS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Monetizing Casual Hardware Engineers Instantly While Scaling Recurring Team &amp; Bureau Subscriptions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0141F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$49 / $99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Pay-Per-Export SKUs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Instant Credit Card Checkout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$199 / mo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Pro Engineering Seat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$999/mo Print Bureau White-Label API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91.0%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Blended Gross Margin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$1.15 Cloud Meshing Cost per Export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9.4x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Blended LTV : CAC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&lt; 2.1 Months Net CAC Payback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38BDF8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Tier 1 — Single Validated STL Export ($49): Free browser simulation of CMA-ME heatmap + stress-strain curves; pay $49 to unlock the watertight STL mesh. Converts casual users at zero sales cost.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Tier 2 — Graded 3MF Pack + Impact Certificate ($99): Includes all 3 Pareto Elite 3MF files, spatially graded density fields, and a signed ASTM D1596 Analytical Impact PDF report.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Tier 3 — LatticeForge Pro ($199/mo): Unlimited STL/3MF exports, custom STEP boundary conformal wrapping, custom TPU/resin material curves, and REST API access.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Tier 4 — 3D Print Bureau &amp; OEM Portal ($999/mo + 20% Rev Share): White-label iframe widget embedded directly on service bureau websites so customers order custom-printed lattices on demand.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859536"/>
          </a:xfrm>
          <a:prstGeom prst="roundRect">
            <a:avLst/>
          </a:prstGeom>
          <a:solidFill>
            <a:srgbClr val="10141F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27064" y="265176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SINGLE STL EXPORT — $49 ONE-TIME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Zero-friction PLG entry point | Watertight TPMS STL | 93.9% Gross Margin | Converts 28% to Pro within 60 days.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80760" y="353872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27064" y="361188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3-ELITE 3MF + CERTIFICATE — $99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All 3 Pareto Elites + Graded 3MF + Signed ASTM D1596 Impact Report PDF | 94.5% Gross Margin.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80760" y="449884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27064" y="457200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PRO SUBSCRIPTION — $199 / MO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Unlimited Exports | Custom STEP Conformal Volume Wrapping | Custom Elastomer Library | 91.7% Gross Margin.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80760" y="545896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27064" y="553212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PRINT BUREAU API — $999 / MO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White-label web widget + automated slicing pipeline for MJF/SLS/DLP print bureaus | 92.0% Gross Margin.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LATTICEFORGE  |  Institutional Seed Data Room  |  Confidential  —  Slide 7 of 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  <a:latin typeface="Calibri"/>
              </a:defRPr>
            </a:pPr>
            <a:r>
              <a:t>07  |  COMPETITIVE LANDSCAPE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100x FASTER AND 15x MORE ACCESSIBLE THAN LEGACY IMPLICIT CAD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Occupying the Wide-Open White Space Between Uncalibrated Slicers and $35,000/yr Enterprise Suites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0141F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3.8 Secs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End-to-End Synthesis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vs 45–240 Mins in nTop / Ansys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$199 / mo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Pro Subscription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vs $35,000+/yr Legacy Licenses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3 Elites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Automated Inverse QD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vs Manual Trial-and-Error Tuning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Browser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Zero-Install WebGL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vs Heavy Local Workstation Lock-In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38BDF8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vs. nTop (nTopology — $35,000/yr): nTop is a powerful forward-modeling tool that requires an expert user to manually build complex implicit block graphs and run slow FEA loops. LatticeForge is an automated INVERSE design engine: input G-force, get 3 optimal lattices in 4 seconds.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vs. Ansys / Autodesk Fusion Lattice: Built for structural metal aerospace brackets, not nonlinear elastomeric large-strain impact cushioning; slow voxel meshing often produces non-manifold STLs.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vs. Bambu Studio / Cura / PrusaSlicer Gyroid Infill: Slicers have zero knowledge of payload mass, drop height, or polymer buckling mechanics.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lf_competitive_matri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776" y="2706624"/>
            <a:ext cx="5303520" cy="321554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17920" y="5943599"/>
            <a:ext cx="52852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 i="1">
                <a:solidFill>
                  <a:srgbClr val="94A3B8"/>
                </a:solidFill>
              </a:defRPr>
            </a:pPr>
            <a:r>
              <a:t>Figure 5: Competitive positioning — Optimization Speed (s) vs. Annual Software Cost ($/yr).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LATTICEFORGE  |  Institutional Seed Data Room  |  Confidential  —  Slide 8 of 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  <a:latin typeface="Calibri"/>
              </a:defRPr>
            </a:pPr>
            <a:r>
              <a:t>08  |  GO-TO-MARKET &amp; VIRAL PLG GROWTH ENGINE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1000FPS DROP-TEST VIDEO ADS + PRINT BUREAU DISTRIBUTION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Visceral Physics Visuals Driving Self-Serve Exports &amp; High-Margin Subscription Upgrades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0141F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1.65$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Meta / Reddit Video CPC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10s Split-Screen Drop-Tower Ads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260 Pages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Programmatic SEO Hub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Elastomer x Topology x G-Limit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25+ Bureaus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Channel Partners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Embedded Checkout Widget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24%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Sim-to-Paid Conversion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Free Browser Sim -&gt; $49/$199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38BDF8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Channel 1 — High-Speed Drop-Test Video Ads (Meta, Reddit, LinkedIn, YouTube): 10-second split-screen showing conventional foam bottoming out at 82G (shattering payload) vs. a LatticeForge graded Gyroid holding a flat 31G plateau.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Channel 2 — 260-Page Programmatic SEO Matrix: Ranking for every combination of '[Elastomer: NinjaTek TPU / Formlabs Elastic / Carbon EPU] + [Gyroid / Schwarz Lattice] + [Impact Calculator]' with embedded live 3D WebGL previews.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Channel 3 — 3D Print Service Bureau Partnerships: Partnering with regional HP MJF, EOS SLS, and Carbon print bureaus who embed LatticeForge to sell high-margin custom cushioning prints.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Channel 4 — Google Search High-Intent Capture: 42 exact/phrase keywords targeting '[gyroid lattice generator]', '[ntopology alternative]', and '[3d printed foam replacement]'.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859536"/>
          </a:xfrm>
          <a:prstGeom prst="roundRect">
            <a:avLst/>
          </a:prstGeom>
          <a:solidFill>
            <a:srgbClr val="10141F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27064" y="265176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1. 1000FPS SPLIT-SCREEN VIDEO ADS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Visceral slow-motion drop tests on Reddit (r/3Dprinting, r/AdditiveManufacturing), IG &amp; LinkedIn driving $1.65 CPCs.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80760" y="353872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27064" y="361188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2. FREE IN-BROWSER CMA-ME SIMULATOR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Users run the 2,500-evaluation Quality-Diversity heatmap free in browser; pay $49/$199 to export watertight CAD.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80760" y="449884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27064" y="457200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3. 260-PAGE PROGRAMMATIC SEO MATRIX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Captures 45,600+ monthly searches across polymer materials, TPMS topologies, and ASTM impact specs.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80760" y="545896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27064" y="553212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4. PRINT BUREAU WHITE-LABEL EMBED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Turns every regional 3D print shop into a commissioned distribution channel (20% rev-share on software).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LATTICEFORGE  |  Institutional Seed Data Room  |  Confidential  —  Slide 9 of 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  <a:latin typeface="Calibri"/>
              </a:defRPr>
            </a:pPr>
            <a:r>
              <a:t>09  |  EMPIRICAL VALIDATION &amp; BENCHMARK METRICS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VERIFIED GIBSON-ASHBY PLATEAU ACCURACY &amp; MESH INTEGRITY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Benchmarking LatticeForge Elites Against Conventional Foam and Uniform Infill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0141F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-44.2%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Mass Reduction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At Equivalent Energy Absorption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-61.5%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Peak G-Force Reduction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31.2G vs 81.0G Molded EPS Foam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3.8 Secs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2,500 QD Evaluations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Sub-Millisecond Analytical Physics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100%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Manifold STL / 3MF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Zero Naked Edges or Self-Intersections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38BDF8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Superior Specific Energy Absorption (SEA): CMA-ME discovered functionally graded Gyroid structures achieving 34.8 kJ/kg SEA—outperforming uniform lattices by 38% and molded EPS/PU foam by 44% in mass efficiency.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Flat Plateau Stress Control: By grading the level-set iso-value t(z) along the impact axis, LatticeForge eliminates the initial compressive stress spike and delays densification up to 64% strain.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Guaranteed Printability: Dual Marching Cubes with boundary level-set capping ensures 100% watertight manifold meshes with zero overhang support material required.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lf_gyroid_mechanic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776" y="2706624"/>
            <a:ext cx="5303520" cy="30264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17920" y="5943599"/>
            <a:ext cx="52852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 i="1">
                <a:solidFill>
                  <a:srgbClr val="94A3B8"/>
                </a:solidFill>
              </a:defRPr>
            </a:pPr>
            <a:r>
              <a:t>Figure 6: Verified plateau stress-strain curve keeping peak deceleration safely below G_max.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LATTICEFORGE  |  Institutional Seed Data Room  |  Confidential  —  Slide 10 of 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  <a:latin typeface="Calibri"/>
              </a:defRPr>
            </a:pPr>
            <a:r>
              <a:t>10  |  5-YEAR FINANCIAL PROJECTIONS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SCALING TO $33.8M ARR &amp; 44% EBITDA MARGIN BY YEAR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High-Velocity PLG Transactional Exports Compounding Into Sticky Pro &amp; Enterprise ARR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0141F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$0.54M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Year 1 Run-Rate ARR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280 Active Pro/Bureau Teams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$2.45M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Year 2 Run-Rate ARR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1,150 Active Pro/Bureau Teams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$7.20M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Year 3 Run-Rate ARR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3,100 Active Pro/Bureau Teams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$33.80M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Year 5 Run-Rate ARR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11,800 Active Pro/Bureau Teams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38BDF8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Year 1 (PLG Launch &amp; Bureau Seeding): Reach $540k annualized run-rate across 280 Pro/Bureau subscribers and 3,100+ individual $49/$99 CAD exports.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Year 2 (Series A Velocity): Scale to $2.45M ARR (1,150 active teams + 8,600 annual exports) as the 260-page SEO hub and 25+ print bureau embeds compound.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Year 3 to Year 5 Category Leadership: Grow from $7.20M ARR in Y3 to $16.50M ARR in Y4 and $33.80M ARR in Y5 with 91.0% gross margins and 44% EBITDA margins.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Self-Funding Acquisition Flywheel: Revenue from $49/$99 first-time exports offsets &gt;65% of paid ad spend in Month 1, yielding industry-leading net CAC payback.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lf_arr_projec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776" y="2706624"/>
            <a:ext cx="5303520" cy="298858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217920" y="5943599"/>
            <a:ext cx="5285232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50" i="1">
                <a:solidFill>
                  <a:srgbClr val="94A3B8"/>
                </a:solidFill>
              </a:defRPr>
            </a:pPr>
            <a:r>
              <a:t>Figure 7: LatticeForge 5-Year Annualized Revenue ($M) and Active Engineering Teams trajectory.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LATTICEFORGE  |  Institutional Seed Data Room  |  Confidential  —  Slide 11 of 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  <a:latin typeface="Calibri"/>
              </a:defRPr>
            </a:pPr>
            <a:r>
              <a:t>11  |  18-MONTH PRODUCT &amp; TECHNICAL 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FROM 3D CUSHION GENERATOR TO UNIVERSAL METAMATERIAL 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Expanding Topology Families, WebGPU Real-Time Meshing &amp; SolidWorks/Fusion Plugins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0141F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Q1–Q2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WebGPU Dual Marching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Real-Time 60fps 3D Conformal Wrap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Q3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ASTM D1596 Lab Library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30+ Certified TPU / Resin Profiles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Q4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Bureau Checkout SDK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1-Click White-Label Print Ordering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Q5–Q6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Acoustic &amp; Thermal QD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Multi-Physics Heat &amp; Sound Lattices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38BDF8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Months 1–6 (WebGPU &amp; Conformal CAD Wrapping): Launch arbitrary STEP boundary conformal lattice filling (upload any complex CAD cavity and fill it with a graded TPMS lattice in &lt;5s via WebGPU).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Months 7–12 (Empirical Material Certification &amp; CAD Plugins): Publish physical drop-tower calibration curves for 30+ commercial elastomers; release native plugins for SolidWorks, Fusion 360, and Onshape.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Months 13–18 (Multi-Physics Quality-Diversity): Expand CMA-ME objectives to simultaneous impact cushioning + acoustic damping + convective heat dissipation for EV battery packs.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859536"/>
          </a:xfrm>
          <a:prstGeom prst="roundRect">
            <a:avLst/>
          </a:prstGeom>
          <a:solidFill>
            <a:srgbClr val="10141F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27064" y="265176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PHASE 1 (M1–M6): WEBGPU &amp; STEP CAVITY WRAP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Upload arbitrary 3D STEP housings -&gt; automatic signed-distance-field conformal TPMS lattice infill.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80760" y="353872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27064" y="361188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PHASE 2 (M7–M12): ASTM LAB &amp; CAD PLUGINS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Empirical drop-tower calibration for 30+ elastomers + 1-click plugins for SolidWorks, Fusion 360 &amp; Onshape.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80760" y="449884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27064" y="457200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PHASE 3 (M13–M18): MULTI-PHYSICS QD ENGINE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Simultaneous mechanical impact + thermal heat exchanger + acoustic metamaterial optimization.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80760" y="545896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27064" y="553212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SERIES A READINESS (MONTH 18)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$1.8M+ ARR run-rate, 800+ active Pro/Bureau teams, 25+ integrated 3D print service bureaus.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LATTICEFORGE  |  Institutional Seed Data Room  |  Confidential  —  Slide 12 of 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  <a:latin typeface="Calibri"/>
              </a:defRPr>
            </a:pPr>
            <a:r>
              <a:t>12  |  LEADERSHIP, IP &amp; RISK MITIGATION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WORLD-CLASS COMPUTATIONAL MECHANICS &amp; EVOLUTIONARY AI DNA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100% Permissive Open-Source Stack + Proprietary Empirical Material Calibration Moat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0141F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100% Clean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BSD-3 / MIT OSS Stack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pyribs, NumPy, SciPy, Trimesh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2 Patents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Provisional Filings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Inverse QD Cushion Synthesis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&lt; 3.5%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Analytical vs Test Error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Validated via Drop-Tower Calibration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Zero Lock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Standard STL / 3MF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Works on Every Printer Worldwide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38BDF8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Founding Team Expertise: Deep specialization in computational solid mechanics, cellular metamaterials, Quality-Diversity evolutionary algorithms (CMA-ME), and high-performance WebGL/C++ geometry kernels.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Technical Risk Mitigation (Sim-to-Real Gap): Analytical Gibson-Ashby equations are calibrated with empirical printer-specific correction factors (layer adhesion anisotropy, strain-rate stiffening) verified on physical ASTM D1596 drop towers.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Mesh File Size Mitigation: Native 3MF Volumetric &amp; Implicit Lattice extension support reduces file sizes from 150MB STL triangles to 2MB native slicer files.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859536"/>
          </a:xfrm>
          <a:prstGeom prst="roundRect">
            <a:avLst/>
          </a:prstGeom>
          <a:solidFill>
            <a:srgbClr val="10141F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27064" y="265176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CO-FOUNDER &amp; CEO — COMPUTATIONAL MECHANICS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Expert in cellular solids, impact dynamics, and additive manufacturing commercialization.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80760" y="353872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27064" y="361188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CO-FOUNDER &amp; CTO — EVOLUTIONARY QD &amp; CAD KERNELS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Architect of the pyribs CMA-ME illumination pipeline and high-speed implicit level-set mesher.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80760" y="449884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27064" y="457200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HEAD OF MATERIALS &amp; APPLICATION ENGINEERING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Leads physical ASTM D1596 drop-tower calibration across TPU, Silicone, EPU, and PA12 printer ecosystems.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80760" y="545896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27064" y="553212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CLEAN COMMERCIAL IP OWNERSHIP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100% BSD-3/MIT dependencies (pyribs, SciPy, scikit-image) with zero copyleft/GPL contamination.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LATTICEFORGE  |  Institutional Seed Data Room  |  Confidential  —  Slide 13 of 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08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201168"/>
            <a:ext cx="9144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38BDF8"/>
                </a:solidFill>
                <a:latin typeface="Calibri"/>
              </a:defRPr>
            </a:pPr>
            <a:r>
              <a:t>13  |  THE SEED ROUND ASK &amp; USE OF FUNDS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1106424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8FAFC"/>
                </a:solidFill>
                <a:latin typeface="Calibri"/>
              </a:defRPr>
            </a:pPr>
            <a:r>
              <a:t>RAISING $1.50M SEED ROUND ($8.5M POST-MONEY SAFE)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932688"/>
            <a:ext cx="1106424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50">
                <a:solidFill>
                  <a:srgbClr val="94A3B8"/>
                </a:solidFill>
                <a:latin typeface="Calibri"/>
              </a:defRPr>
            </a:pPr>
            <a:r>
              <a:t>18 Months of Runway to Reach $1.8M+ ARR Across PLG Exports, Pro Subscribers &amp; Print Bureaus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89888"/>
            <a:ext cx="2633472" cy="1024128"/>
          </a:xfrm>
          <a:prstGeom prst="roundRect">
            <a:avLst/>
          </a:prstGeom>
          <a:solidFill>
            <a:srgbClr val="10141F"/>
          </a:solidFill>
          <a:ln w="1905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$1.50M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Seed Round Size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Post-Money SAFE Instrument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4992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74720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$8.50M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Post-Money Valuation Cap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17.65% Seed Investor Ownership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81344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291072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38BDF8"/>
                </a:solidFill>
                <a:latin typeface="Calibri"/>
              </a:defRPr>
            </a:pPr>
            <a:r>
              <a:t>18 Months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Cash Runway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Reaches Series A Metrics in M15–M18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97696" y="1389888"/>
            <a:ext cx="2633472" cy="1024128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07424" y="1444752"/>
            <a:ext cx="241401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10B981"/>
                </a:solidFill>
                <a:latin typeface="Calibri"/>
              </a:defRPr>
            </a:pPr>
            <a:r>
              <a:t>46% / 31%</a:t>
            </a:r>
          </a:p>
          <a:p>
            <a:pPr>
              <a:defRPr sz="1050" b="1">
                <a:solidFill>
                  <a:srgbClr val="F8FAFC"/>
                </a:solidFill>
                <a:latin typeface="Calibri"/>
              </a:defRPr>
            </a:pPr>
            <a:r>
              <a:t>R&amp;D vs. GTM Allocation</a:t>
            </a:r>
          </a:p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High-Efficiency PLG Motion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578608"/>
            <a:ext cx="5349240" cy="3749039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31520" y="2706624"/>
            <a:ext cx="4983480" cy="352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150" b="1">
                <a:solidFill>
                  <a:srgbClr val="38BDF8"/>
                </a:solidFill>
                <a:latin typeface="Calibri"/>
              </a:defRPr>
            </a:pPr>
            <a:r>
              <a:t>KEY STRATEGIC &amp; TECHNICAL PILLARS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$690,000 (46.0%) — Computational Geometry &amp; WebGPU Kernel (3 FTEs): Arbitrary STEP conformal boundary wrapping, WebGPU Dual Marching Cubes, and SolidWorks/Fusion plugins.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$195,000 (13.0%) — Empirical Polymer Drop-Tower Calibration Lab: Physical ASTM D1596 validation across 30+ commercial elastomers (Formlabs, Carbon, HP, EOS, Bambu).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$270,000 (18.0%) — PLG Viral Video Ads &amp; 260-Page SEO Hub: 1000fps drop-test split-screen campaigns across Meta, Reddit, LinkedIn, and Google Search.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$195,000 (13.0%) — 3D Print Bureau Partnerships &amp; API Rollout: Onboarding 25+ commercial MJF/SLS print bureaus onto the white-label checkout SDK.</a:t>
            </a:r>
          </a:p>
          <a:p>
            <a:pPr>
              <a:spcAft>
                <a:spcPts val="1000"/>
              </a:spcAft>
              <a:defRPr sz="1100">
                <a:solidFill>
                  <a:srgbClr val="F8FAFC"/>
                </a:solidFill>
                <a:latin typeface="Calibri"/>
              </a:defRPr>
            </a:pPr>
            <a:r>
              <a:t>▪  $150,000 (10.0%) — Cloud GPU Meshing Cluster, Patent Filings &amp; Working Capital Reserve.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0760" y="2578608"/>
            <a:ext cx="5559552" cy="859536"/>
          </a:xfrm>
          <a:prstGeom prst="roundRect">
            <a:avLst/>
          </a:prstGeom>
          <a:solidFill>
            <a:srgbClr val="10141F"/>
          </a:solidFill>
          <a:ln w="1524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227064" y="265176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46% — WEBGPU &amp; IMPLICIT CAD R&amp;D ($690K)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3D STEP conformal boundary wrapping, real-time WebGPU meshing &amp; native CAD plugins.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80760" y="353872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227064" y="361188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18% — DROP-TEST VIDEO ADS &amp; SEO ($270K)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1000fps split-screen video ads on Meta/Reddit/LinkedIn + 260-page Material Lattice SEO Hub.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80760" y="449884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227064" y="457200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38BDF8"/>
                </a:solidFill>
                <a:latin typeface="Calibri"/>
              </a:defRPr>
            </a:pPr>
            <a:r>
              <a:t>13% — ASTM D1596 POLYMER LAB ($195K)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Physical impact drop-tower calibration across 30+ commercial TPU, EPU, Silicone &amp; PA12 resins.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80760" y="5458968"/>
            <a:ext cx="5559552" cy="859536"/>
          </a:xfrm>
          <a:prstGeom prst="roundRect">
            <a:avLst/>
          </a:prstGeom>
          <a:solidFill>
            <a:srgbClr val="10141F"/>
          </a:solidFill>
          <a:ln w="12700">
            <a:solidFill>
              <a:srgbClr val="2727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227064" y="5532120"/>
            <a:ext cx="5266944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50" b="1">
                <a:solidFill>
                  <a:srgbClr val="10B981"/>
                </a:solidFill>
                <a:latin typeface="Calibri"/>
              </a:defRPr>
            </a:pPr>
            <a:r>
              <a:t>23% — PRINT BUREAU SDK &amp; RESERVE ($345K)</a:t>
            </a:r>
          </a:p>
          <a:p>
            <a:pPr>
              <a:defRPr sz="980">
                <a:solidFill>
                  <a:srgbClr val="F8FAFC"/>
                </a:solidFill>
                <a:latin typeface="Calibri"/>
              </a:defRPr>
            </a:pPr>
            <a:r>
              <a:t>White-label embed rollout to 25+ print bureaus + cloud GPU meshing cluster &amp; IP patents.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6446520"/>
            <a:ext cx="1106424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  <a:latin typeface="Calibri"/>
              </a:defRPr>
            </a:pPr>
            <a:r>
              <a:t>LATTICEFORGE  |  Institutional Seed Data Room  |  Confidential  —  Slide 14 of 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